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66" r:id="rId29"/>
  </p:sldIdLst>
  <p:sldSz cx="18288000" cy="10287000"/>
  <p:notesSz cx="6858000" cy="9144000"/>
  <p:embeddedFontLst>
    <p:embeddedFont>
      <p:font typeface="Bahnschrift SemiBold" pitchFamily="34" charset="0"/>
      <p:bold r:id="rId31"/>
    </p:embeddedFont>
    <p:embeddedFont>
      <p:font typeface="Clear Sans Regular Bold" charset="0"/>
      <p:regular r:id="rId32"/>
    </p:embeddedFon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Poppins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2" d="100"/>
          <a:sy n="32" d="100"/>
        </p:scale>
        <p:origin x="-77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006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28686" y="802643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661971" y="1890676"/>
            <a:ext cx="6829605" cy="5530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6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Hand Gesture Detection for Speech-impaired Peoples</a:t>
            </a:r>
            <a:endParaRPr lang="en-US" sz="66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" name="TextBox 1"/>
          <p:cNvSpPr txBox="1"/>
          <p:nvPr/>
        </p:nvSpPr>
        <p:spPr>
          <a:xfrm>
            <a:off x="0" y="-19879"/>
            <a:ext cx="11201400" cy="1107996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6600" b="1" dirty="0" smtClean="0">
                <a:solidFill>
                  <a:schemeClr val="bg1"/>
                </a:solidFill>
                <a:latin typeface="Bahnschrift SemiBold" pitchFamily="34" charset="0"/>
              </a:rPr>
              <a:t>  Data Pre-processing :-</a:t>
            </a:r>
            <a:endParaRPr lang="en-IN" sz="6600" b="1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62099"/>
            <a:ext cx="15392400" cy="373380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2581821" y="5342283"/>
            <a:ext cx="1533180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sz="320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32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3200" b="0" i="0" dirty="0" smtClean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There </a:t>
            </a:r>
            <a:r>
              <a:rPr lang="en-US" sz="32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are a total of </a:t>
            </a:r>
            <a:r>
              <a:rPr lang="en-US" sz="3200" b="0" i="0" dirty="0" smtClean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10 </a:t>
            </a:r>
            <a:r>
              <a:rPr lang="en-US" sz="3200" dirty="0" smtClean="0">
                <a:solidFill>
                  <a:srgbClr val="A100FF"/>
                </a:solidFill>
                <a:latin typeface="Poppins" panose="02000000000000000000" pitchFamily="2" charset="0"/>
              </a:rPr>
              <a:t>distinct classes.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A100FF"/>
                </a:solidFill>
                <a:latin typeface="Poppins" panose="02000000000000000000" pitchFamily="2" charset="0"/>
              </a:rPr>
              <a:t> Select All images from each class and convert into array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A100FF"/>
                </a:solidFill>
                <a:latin typeface="Poppins" panose="02000000000000000000" pitchFamily="2" charset="0"/>
              </a:rPr>
              <a:t> After , Normalized the array images (improve the efficiency of model)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A100FF"/>
                </a:solidFill>
                <a:latin typeface="Poppins" panose="02000000000000000000" pitchFamily="2" charset="0"/>
              </a:rPr>
              <a:t> </a:t>
            </a:r>
            <a:r>
              <a:rPr lang="en-US" sz="3200" dirty="0" smtClean="0">
                <a:solidFill>
                  <a:srgbClr val="A100FF"/>
                </a:solidFill>
                <a:latin typeface="Poppins" panose="02000000000000000000" pitchFamily="2" charset="0"/>
              </a:rPr>
              <a:t>Then split into Training and Testing Dataset with output</a:t>
            </a:r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48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71500"/>
            <a:ext cx="144780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21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19100"/>
            <a:ext cx="101346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207852"/>
            <a:ext cx="11353800" cy="1654865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2590800" y="5143500"/>
            <a:ext cx="5638800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Train – Test Split: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362700"/>
            <a:ext cx="8553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58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" name="TextBox 1"/>
          <p:cNvSpPr txBox="1"/>
          <p:nvPr/>
        </p:nvSpPr>
        <p:spPr>
          <a:xfrm>
            <a:off x="2590800" y="266700"/>
            <a:ext cx="5943600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Convert List to Array: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09700"/>
            <a:ext cx="12572999" cy="3663950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2590800" y="5534150"/>
            <a:ext cx="6553200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Train – Validation Split: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6775174"/>
            <a:ext cx="15392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82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4" name="TextBox 1"/>
          <p:cNvSpPr txBox="1"/>
          <p:nvPr/>
        </p:nvSpPr>
        <p:spPr>
          <a:xfrm>
            <a:off x="0" y="-38100"/>
            <a:ext cx="11201400" cy="1107996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6600" b="1" dirty="0" smtClean="0">
                <a:solidFill>
                  <a:schemeClr val="bg1"/>
                </a:solidFill>
                <a:latin typeface="Bahnschrift SemiBold" pitchFamily="34" charset="0"/>
              </a:rPr>
              <a:t>  Data Modelling :-</a:t>
            </a:r>
            <a:endParaRPr lang="en-IN" sz="6600" b="1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16278"/>
            <a:ext cx="12649200" cy="4560622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3276600" y="6134100"/>
            <a:ext cx="1533180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fontAlgn="base">
              <a:buFont typeface="Wingdings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2000000000000000000" pitchFamily="2" charset="0"/>
              </a:rPr>
              <a:t>T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his Layer is extract the features from I/P images</a:t>
            </a:r>
          </a:p>
          <a:p>
            <a:pPr marL="457200" indent="-457200" algn="l" fontAlgn="base">
              <a:buFont typeface="Wingdings" pitchFamily="2" charset="2"/>
              <a:buChar char="Ø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Here , Filter is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slided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over the image and computing the dot product</a:t>
            </a:r>
          </a:p>
          <a:p>
            <a:pPr marL="457200" indent="-457200" algn="l" fontAlgn="base">
              <a:buFont typeface="Wingdings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N – K + 1 = O/P (N= input size , k = slider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5292179"/>
            <a:ext cx="723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Convolutional Layer :-</a:t>
            </a:r>
            <a:endParaRPr lang="en-GB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7669406"/>
            <a:ext cx="723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Pooling Layer :-</a:t>
            </a:r>
            <a:endParaRPr lang="en-GB" sz="4400" dirty="0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3276600" y="8443436"/>
            <a:ext cx="1533180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fontAlgn="base">
              <a:buFont typeface="Wingdings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Reduce the Dimensionality of each feature map but retain the most important feature</a:t>
            </a:r>
          </a:p>
          <a:p>
            <a:pPr marL="457200" indent="-457200" algn="l" fontAlgn="base">
              <a:buFont typeface="Wingdings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Convolutional output is the input for the pooling </a:t>
            </a:r>
          </a:p>
        </p:txBody>
      </p:sp>
    </p:spTree>
    <p:extLst>
      <p:ext uri="{BB962C8B-B14F-4D97-AF65-F5344CB8AC3E}">
        <p14:creationId xmlns:p14="http://schemas.microsoft.com/office/powerpoint/2010/main" val="5406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4" name="TextBox 3"/>
          <p:cNvSpPr txBox="1"/>
          <p:nvPr/>
        </p:nvSpPr>
        <p:spPr>
          <a:xfrm>
            <a:off x="2743200" y="114300"/>
            <a:ext cx="723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Fully Connected Layer :-</a:t>
            </a:r>
            <a:endParaRPr lang="en-GB" sz="4400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3200400" y="883741"/>
            <a:ext cx="1533180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fontAlgn="base">
              <a:buFont typeface="Wingdings" pitchFamily="2" charset="2"/>
              <a:buChar char="Ø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2000000000000000000" pitchFamily="2" charset="0"/>
              </a:rPr>
              <a:t>Each Layer of previous layer is connected to all other neurons of next layer is known as dense layer</a:t>
            </a:r>
          </a:p>
          <a:p>
            <a:pPr marL="457200" indent="-457200" algn="l" fontAlgn="base">
              <a:buFont typeface="Wingdings" pitchFamily="2" charset="2"/>
              <a:buChar char="Ø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2000000000000000000" pitchFamily="2" charset="0"/>
              </a:rPr>
              <a:t>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2000000000000000000" pitchFamily="2" charset="0"/>
              </a:rPr>
              <a:t>Each neurons in the hidden layer it having its own RELU</a:t>
            </a: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52700"/>
            <a:ext cx="15544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3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14500"/>
            <a:ext cx="14630399" cy="61687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647700"/>
            <a:ext cx="723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Train The Model</a:t>
            </a:r>
            <a:endParaRPr lang="en-GB" sz="4400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2723322" y="8039100"/>
            <a:ext cx="1533180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fontAlgn="base">
              <a:buFont typeface="Wingdings" pitchFamily="2" charset="2"/>
              <a:buChar char="v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Model is train it gives the 99.80 % Accuracy on Train Data </a:t>
            </a:r>
          </a:p>
          <a:p>
            <a:pPr marL="457200" indent="-457200" algn="l" fontAlgn="base">
              <a:buFont typeface="Wingdings" pitchFamily="2" charset="2"/>
              <a:buChar char="v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its gives the 99.85 % Accuracy on Validation Data </a:t>
            </a:r>
          </a:p>
        </p:txBody>
      </p:sp>
    </p:spTree>
    <p:extLst>
      <p:ext uri="{BB962C8B-B14F-4D97-AF65-F5344CB8AC3E}">
        <p14:creationId xmlns:p14="http://schemas.microsoft.com/office/powerpoint/2010/main" val="269998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4" name="TextBox 1"/>
          <p:cNvSpPr txBox="1"/>
          <p:nvPr/>
        </p:nvSpPr>
        <p:spPr>
          <a:xfrm>
            <a:off x="0" y="-19879"/>
            <a:ext cx="11201400" cy="1107996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6600" b="1" dirty="0" smtClean="0">
                <a:solidFill>
                  <a:schemeClr val="bg1"/>
                </a:solidFill>
                <a:latin typeface="Bahnschrift SemiBold" pitchFamily="34" charset="0"/>
              </a:rPr>
              <a:t>  Model Evaluation  :-</a:t>
            </a:r>
            <a:endParaRPr lang="en-IN" sz="6600" b="1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05100"/>
            <a:ext cx="13182600" cy="6019800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2627242" y="1333500"/>
            <a:ext cx="8574158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Accuracy and Loss Graph: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1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" name="TextBox 1"/>
          <p:cNvSpPr txBox="1"/>
          <p:nvPr/>
        </p:nvSpPr>
        <p:spPr>
          <a:xfrm>
            <a:off x="2607364" y="266700"/>
            <a:ext cx="5393636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Accuracy Graph: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1125200" y="266699"/>
            <a:ext cx="5393636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Loss Graph: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716028"/>
            <a:ext cx="8686800" cy="6198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17" y="1895061"/>
            <a:ext cx="7231283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" name="TextBox 1"/>
          <p:cNvSpPr txBox="1"/>
          <p:nvPr/>
        </p:nvSpPr>
        <p:spPr>
          <a:xfrm>
            <a:off x="2607364" y="266700"/>
            <a:ext cx="6612836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Prediction </a:t>
            </a:r>
            <a:r>
              <a:rPr lang="en-IN" sz="4800" dirty="0">
                <a:solidFill>
                  <a:schemeClr val="bg1"/>
                </a:solidFill>
              </a:rPr>
              <a:t>O</a:t>
            </a:r>
            <a:r>
              <a:rPr lang="en-IN" sz="4800" dirty="0" smtClean="0">
                <a:solidFill>
                  <a:schemeClr val="bg1"/>
                </a:solidFill>
              </a:rPr>
              <a:t>n Test :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09700"/>
            <a:ext cx="144780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524000" y="1685151"/>
            <a:ext cx="1143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Today’s Agenda</a:t>
            </a:r>
            <a:endParaRPr lang="en-GB" sz="8800" dirty="0"/>
          </a:p>
        </p:txBody>
      </p:sp>
      <p:sp>
        <p:nvSpPr>
          <p:cNvPr id="23" name="TextBox 22"/>
          <p:cNvSpPr txBox="1"/>
          <p:nvPr/>
        </p:nvSpPr>
        <p:spPr>
          <a:xfrm>
            <a:off x="2914022" y="3557120"/>
            <a:ext cx="9448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3600" dirty="0"/>
              <a:t> </a:t>
            </a:r>
            <a:r>
              <a:rPr lang="en-US" sz="3600" dirty="0" smtClean="0"/>
              <a:t>Project Recap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3600" dirty="0"/>
              <a:t> </a:t>
            </a:r>
            <a:r>
              <a:rPr lang="en-US" sz="3600" dirty="0" smtClean="0"/>
              <a:t>Problem Statement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3600" dirty="0"/>
              <a:t> </a:t>
            </a:r>
            <a:r>
              <a:rPr lang="en-US" sz="3600" dirty="0" smtClean="0"/>
              <a:t>Process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en-US" sz="3600" dirty="0"/>
              <a:t> Data Collection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en-US" sz="3600" dirty="0"/>
              <a:t> Data Preprocessing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en-US" sz="3600" dirty="0"/>
              <a:t> Data </a:t>
            </a:r>
            <a:r>
              <a:rPr lang="en-US" sz="3600" dirty="0" smtClean="0"/>
              <a:t>Modeling</a:t>
            </a:r>
            <a:endParaRPr lang="en-US" sz="3600" dirty="0"/>
          </a:p>
          <a:p>
            <a:pPr marL="1028700" lvl="1" indent="-571500">
              <a:buFont typeface="Arial" pitchFamily="34" charset="0"/>
              <a:buChar char="•"/>
            </a:pPr>
            <a:r>
              <a:rPr lang="en-US" sz="3600" dirty="0"/>
              <a:t> Model Evaluation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en-US" sz="3600" dirty="0"/>
              <a:t> Real Time </a:t>
            </a:r>
            <a:r>
              <a:rPr lang="en-US" sz="3600" dirty="0" smtClean="0"/>
              <a:t>Implementation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Risk and Challenges</a:t>
            </a:r>
          </a:p>
          <a:p>
            <a:pPr marL="571500" indent="-571500">
              <a:buFont typeface="Wingdings" pitchFamily="2" charset="2"/>
              <a:buChar char="v"/>
            </a:pPr>
            <a:r>
              <a:rPr lang="en-US" sz="3600" dirty="0" smtClean="0"/>
              <a:t>Conclusion</a:t>
            </a: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47700"/>
            <a:ext cx="12649200" cy="6477000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3246783" y="7590182"/>
            <a:ext cx="1533180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fontAlgn="base">
              <a:buFont typeface="Wingdings" pitchFamily="2" charset="2"/>
              <a:buChar char="v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Model is test it gives the 99 % Accuracy on Test Data </a:t>
            </a:r>
          </a:p>
          <a:p>
            <a:pPr marL="457200" indent="-457200" fontAlgn="base">
              <a:buFont typeface="Wingdings" pitchFamily="2" charset="2"/>
              <a:buChar char="v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200" dirty="0" smtClean="0"/>
              <a:t>The </a:t>
            </a:r>
            <a:r>
              <a:rPr lang="en-US" sz="3200" dirty="0"/>
              <a:t>model has achieved an impressive accuracy of </a:t>
            </a:r>
            <a:r>
              <a:rPr lang="en-US" sz="3200" dirty="0" smtClean="0"/>
              <a:t>99.80 % on </a:t>
            </a:r>
            <a:r>
              <a:rPr lang="en-US" sz="3200" dirty="0"/>
              <a:t>training and </a:t>
            </a:r>
            <a:r>
              <a:rPr lang="en-US" sz="3200" dirty="0" smtClean="0"/>
              <a:t>99 % on test </a:t>
            </a:r>
            <a:r>
              <a:rPr lang="en-US" sz="3200" dirty="0"/>
              <a:t>datasets, indicating excellent performance and generalization</a:t>
            </a:r>
            <a:r>
              <a:rPr lang="en-US" sz="3200" dirty="0" smtClean="0"/>
              <a:t>.</a:t>
            </a:r>
          </a:p>
          <a:p>
            <a:pPr marL="457200" indent="-457200" fontAlgn="base">
              <a:buFont typeface="Wingdings" pitchFamily="2" charset="2"/>
              <a:buChar char="v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200" dirty="0"/>
              <a:t>The consistency between training and test accuracy indicates that the model is not </a:t>
            </a:r>
            <a:r>
              <a:rPr lang="en-US" sz="3200" dirty="0" smtClean="0"/>
              <a:t>over fitting </a:t>
            </a:r>
            <a:r>
              <a:rPr lang="en-US" sz="3200" dirty="0"/>
              <a:t>and has learned the underlying patterns well.</a:t>
            </a: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1152" y="6739979"/>
            <a:ext cx="723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Conclusion :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65302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" name="TextBox 1"/>
          <p:cNvSpPr txBox="1"/>
          <p:nvPr/>
        </p:nvSpPr>
        <p:spPr>
          <a:xfrm>
            <a:off x="0" y="-19879"/>
            <a:ext cx="12115800" cy="1107996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6600" b="1" dirty="0" smtClean="0">
                <a:solidFill>
                  <a:schemeClr val="bg1"/>
                </a:solidFill>
                <a:latin typeface="Bahnschrift SemiBold" pitchFamily="34" charset="0"/>
              </a:rPr>
              <a:t> Real–Time Implementation :-</a:t>
            </a:r>
            <a:endParaRPr lang="en-IN" sz="6600" b="1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2640494" y="1333500"/>
            <a:ext cx="7875106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Prediction </a:t>
            </a:r>
            <a:r>
              <a:rPr lang="en-IN" sz="4800" dirty="0">
                <a:solidFill>
                  <a:schemeClr val="bg1"/>
                </a:solidFill>
              </a:rPr>
              <a:t>O</a:t>
            </a:r>
            <a:r>
              <a:rPr lang="en-IN" sz="4800" dirty="0" smtClean="0">
                <a:solidFill>
                  <a:schemeClr val="bg1"/>
                </a:solidFill>
              </a:rPr>
              <a:t>n New Image :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324100"/>
            <a:ext cx="1470659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690731"/>
            <a:ext cx="5789054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690731"/>
            <a:ext cx="5003912" cy="4447761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2627723" y="8496300"/>
            <a:ext cx="1533180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fontAlgn="base">
              <a:buFont typeface="Wingdings" pitchFamily="2" charset="2"/>
              <a:buChar char="v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200" dirty="0"/>
              <a:t>The hand gesture recognition model has proven to be highly accurate, reliable, and effective in recognizing hand gestures across different datasets, including new images</a:t>
            </a:r>
            <a:r>
              <a:rPr lang="en-US" sz="3200" dirty="0" smtClean="0"/>
              <a:t>.</a:t>
            </a:r>
          </a:p>
          <a:p>
            <a:pPr marL="457200" indent="-457200" fontAlgn="base">
              <a:buFont typeface="Wingdings" pitchFamily="2" charset="2"/>
              <a:buChar char="v"/>
            </a:pPr>
            <a:r>
              <a:rPr lang="en-US" sz="3200" dirty="0"/>
              <a:t>This performance confirms the model’s robustness and practical applicability.  </a:t>
            </a:r>
            <a:endParaRPr lang="en-US" sz="3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"/>
            <a:ext cx="1115332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" name="TextBox 1"/>
          <p:cNvSpPr txBox="1"/>
          <p:nvPr/>
        </p:nvSpPr>
        <p:spPr>
          <a:xfrm>
            <a:off x="2640494" y="266700"/>
            <a:ext cx="7875106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Real Time Capture Image :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19300"/>
            <a:ext cx="13692671" cy="792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74" y="1181100"/>
            <a:ext cx="13055726" cy="7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23900"/>
            <a:ext cx="147828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3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04900"/>
            <a:ext cx="11582399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" name="TextBox 1"/>
          <p:cNvSpPr txBox="1"/>
          <p:nvPr/>
        </p:nvSpPr>
        <p:spPr>
          <a:xfrm>
            <a:off x="0" y="-19879"/>
            <a:ext cx="12115800" cy="1107996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6600" b="1" dirty="0" smtClean="0">
                <a:solidFill>
                  <a:schemeClr val="bg1"/>
                </a:solidFill>
                <a:latin typeface="Bahnschrift SemiBold" pitchFamily="34" charset="0"/>
              </a:rPr>
              <a:t> Risk and Challenges :-</a:t>
            </a:r>
            <a:endParaRPr lang="en-IN" sz="6600" b="1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2590800" y="1333500"/>
            <a:ext cx="15331805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 fontAlgn="base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CNN model is Hungry Model , Its Required lots of images . To overcome this problem used the Image Generator.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000" dirty="0"/>
              <a:t>Variations in </a:t>
            </a:r>
            <a:r>
              <a:rPr lang="en-US" sz="4000" dirty="0" smtClean="0"/>
              <a:t>lighting </a:t>
            </a:r>
            <a:r>
              <a:rPr lang="en-US" sz="4000" dirty="0"/>
              <a:t>can affect the accuracy of hand detection and gesture recognition</a:t>
            </a:r>
            <a:r>
              <a:rPr lang="en-US" sz="4000" dirty="0" smtClean="0"/>
              <a:t>.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000" dirty="0"/>
              <a:t>Capturing </a:t>
            </a:r>
            <a:r>
              <a:rPr lang="en-US" sz="4000" dirty="0" smtClean="0"/>
              <a:t>images </a:t>
            </a:r>
            <a:r>
              <a:rPr lang="en-US" sz="4000" dirty="0"/>
              <a:t>for gesture recognition can raise privacy and security concerns</a:t>
            </a:r>
            <a:r>
              <a:rPr lang="en-US" sz="4000" dirty="0" smtClean="0"/>
              <a:t>.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4000" dirty="0" smtClean="0"/>
              <a:t> The </a:t>
            </a:r>
            <a:r>
              <a:rPr lang="en-US" sz="4000" dirty="0"/>
              <a:t>model might not perform in real-time due to computational limitations, leading to lag or delayed predictions</a:t>
            </a:r>
            <a:r>
              <a:rPr lang="en-US" sz="4000" dirty="0" smtClean="0"/>
              <a:t>.</a:t>
            </a:r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Images Loading takes 74 min and Model building consuming a lot of time </a:t>
            </a:r>
          </a:p>
        </p:txBody>
      </p:sp>
    </p:spTree>
    <p:extLst>
      <p:ext uri="{BB962C8B-B14F-4D97-AF65-F5344CB8AC3E}">
        <p14:creationId xmlns:p14="http://schemas.microsoft.com/office/powerpoint/2010/main" val="15520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" name="TextBox 1"/>
          <p:cNvSpPr txBox="1"/>
          <p:nvPr/>
        </p:nvSpPr>
        <p:spPr>
          <a:xfrm>
            <a:off x="0" y="-19879"/>
            <a:ext cx="12115800" cy="1107996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6600" b="1" dirty="0" smtClean="0">
                <a:solidFill>
                  <a:schemeClr val="bg1"/>
                </a:solidFill>
                <a:latin typeface="Bahnschrift SemiBold" pitchFamily="34" charset="0"/>
              </a:rPr>
              <a:t> Conclusion :-</a:t>
            </a:r>
            <a:endParaRPr lang="en-IN" sz="6600" b="1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D5AD7CB-EA08-AF6D-9EFA-1188C50C4100}"/>
              </a:ext>
            </a:extLst>
          </p:cNvPr>
          <p:cNvSpPr txBox="1"/>
          <p:nvPr/>
        </p:nvSpPr>
        <p:spPr>
          <a:xfrm>
            <a:off x="2971800" y="1638300"/>
            <a:ext cx="1455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</a:t>
            </a:r>
            <a:r>
              <a:rPr lang="en-US" sz="3200" dirty="0"/>
              <a:t>The "Hand Gesture Detection for Speech-Impaired </a:t>
            </a:r>
            <a:r>
              <a:rPr lang="en-US" sz="3200" dirty="0" smtClean="0"/>
              <a:t>Peoples“ project </a:t>
            </a:r>
            <a:r>
              <a:rPr lang="en-US" sz="3200" dirty="0"/>
              <a:t>aiming to improve the quality of life and communication abilities of speech-impaired </a:t>
            </a:r>
            <a:r>
              <a:rPr lang="en-US" sz="3200" dirty="0" smtClean="0"/>
              <a:t>individuals.</a:t>
            </a:r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5AD7CB-EA08-AF6D-9EFA-1188C50C4100}"/>
              </a:ext>
            </a:extLst>
          </p:cNvPr>
          <p:cNvSpPr txBox="1"/>
          <p:nvPr/>
        </p:nvSpPr>
        <p:spPr>
          <a:xfrm>
            <a:off x="3120887" y="3207960"/>
            <a:ext cx="1455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This </a:t>
            </a:r>
            <a:r>
              <a:rPr lang="en-US" sz="3200" dirty="0"/>
              <a:t>project promises in improving the quality of life and communication abilities of </a:t>
            </a:r>
            <a:r>
              <a:rPr lang="en-US" sz="3200" dirty="0" smtClean="0"/>
              <a:t>speech impaired </a:t>
            </a:r>
            <a:r>
              <a:rPr lang="en-US" sz="3200" dirty="0"/>
              <a:t>individuals. This Peoples expressed themselves more </a:t>
            </a:r>
            <a:r>
              <a:rPr lang="en-US" sz="3200" dirty="0" smtClean="0"/>
              <a:t>confidently and </a:t>
            </a:r>
            <a:r>
              <a:rPr lang="en-US" sz="3200" dirty="0"/>
              <a:t>participate fully </a:t>
            </a:r>
            <a:r>
              <a:rPr lang="en-US" sz="3200" dirty="0" smtClean="0"/>
              <a:t>in </a:t>
            </a:r>
            <a:r>
              <a:rPr lang="en-US" sz="3200" dirty="0"/>
              <a:t>social and professional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9409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D5AD7CB-EA08-AF6D-9EFA-1188C50C4100}"/>
              </a:ext>
            </a:extLst>
          </p:cNvPr>
          <p:cNvSpPr txBox="1"/>
          <p:nvPr/>
        </p:nvSpPr>
        <p:spPr>
          <a:xfrm>
            <a:off x="8436952" y="2400300"/>
            <a:ext cx="7488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This </a:t>
            </a:r>
            <a:r>
              <a:rPr lang="en-US" sz="3200" dirty="0"/>
              <a:t>project aims to develop a system that enables speech-impaired peoples to communicate </a:t>
            </a:r>
            <a:r>
              <a:rPr lang="en-US" sz="3200" dirty="0" smtClean="0"/>
              <a:t>effectively </a:t>
            </a:r>
            <a:r>
              <a:rPr lang="en-US" sz="3200" dirty="0"/>
              <a:t>by recognizing and translating hand gestures into spoken language. </a:t>
            </a:r>
            <a:endParaRPr lang="en-US" sz="3200" dirty="0" smtClean="0"/>
          </a:p>
          <a:p>
            <a:r>
              <a:rPr lang="en-US" sz="3200" dirty="0" smtClean="0"/>
              <a:t>             By </a:t>
            </a:r>
            <a:r>
              <a:rPr lang="en-US" sz="3200" dirty="0"/>
              <a:t>leveraging </a:t>
            </a:r>
            <a:r>
              <a:rPr lang="en-US" sz="3200" dirty="0" smtClean="0"/>
              <a:t>advanced </a:t>
            </a:r>
            <a:r>
              <a:rPr lang="en-US" sz="3200" dirty="0"/>
              <a:t>computer vision techniques, this system will empower peoples with speech </a:t>
            </a:r>
            <a:r>
              <a:rPr lang="en-US" sz="3200" dirty="0" smtClean="0"/>
              <a:t>disabilities </a:t>
            </a:r>
            <a:r>
              <a:rPr lang="en-US" sz="3200" dirty="0"/>
              <a:t>to express themselves more freely in social and professional interactions.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2834095" y="1693850"/>
            <a:ext cx="578686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Problem Statement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65E2326-46AE-5F99-D18E-385E990BF864}"/>
              </a:ext>
            </a:extLst>
          </p:cNvPr>
          <p:cNvSpPr txBox="1"/>
          <p:nvPr/>
        </p:nvSpPr>
        <p:spPr>
          <a:xfrm>
            <a:off x="1694544" y="4961740"/>
            <a:ext cx="79325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Speech impairment poses significant challenges for peoples in expressing their </a:t>
            </a:r>
            <a:r>
              <a:rPr lang="en-US" sz="4400" dirty="0" smtClean="0">
                <a:solidFill>
                  <a:schemeClr val="bg1"/>
                </a:solidFill>
              </a:rPr>
              <a:t>thoughts </a:t>
            </a:r>
            <a:r>
              <a:rPr lang="en-US" sz="4400" dirty="0">
                <a:solidFill>
                  <a:schemeClr val="bg1"/>
                </a:solidFill>
              </a:rPr>
              <a:t>and needs, impacting their ability to communicate effectively in both personal and </a:t>
            </a:r>
            <a:r>
              <a:rPr lang="en-US" sz="4400" dirty="0" smtClean="0">
                <a:solidFill>
                  <a:schemeClr val="bg1"/>
                </a:solidFill>
              </a:rPr>
              <a:t>professional </a:t>
            </a:r>
            <a:r>
              <a:rPr lang="en-US" sz="4400" dirty="0">
                <a:solidFill>
                  <a:schemeClr val="bg1"/>
                </a:solidFill>
              </a:rPr>
              <a:t>contexts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83" y="2901650"/>
            <a:ext cx="8323518" cy="4476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1542568" y="90868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ADABC3-5805-6CB5-C47C-BBC752B90135}"/>
              </a:ext>
            </a:extLst>
          </p:cNvPr>
          <p:cNvSpPr txBox="1"/>
          <p:nvPr/>
        </p:nvSpPr>
        <p:spPr>
          <a:xfrm>
            <a:off x="4095793" y="120106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</a:t>
            </a:r>
            <a:r>
              <a:rPr lang="en-GB" sz="3600" dirty="0" smtClean="0">
                <a:solidFill>
                  <a:schemeClr val="bg1"/>
                </a:solidFill>
              </a:rPr>
              <a:t>Collection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3397D75-4733-60DB-7B14-234D71A6879B}"/>
              </a:ext>
            </a:extLst>
          </p:cNvPr>
          <p:cNvSpPr txBox="1"/>
          <p:nvPr/>
        </p:nvSpPr>
        <p:spPr>
          <a:xfrm>
            <a:off x="6158261" y="2855030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Data Preprocessing</a:t>
            </a:r>
            <a:r>
              <a:rPr lang="en-US" sz="36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E085D0-80F4-6A9D-F341-77D0308479F7}"/>
              </a:ext>
            </a:extLst>
          </p:cNvPr>
          <p:cNvSpPr txBox="1"/>
          <p:nvPr/>
        </p:nvSpPr>
        <p:spPr>
          <a:xfrm>
            <a:off x="8231642" y="442122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CEC7DAF-53E6-4703-FA09-7D4FECD0C911}"/>
              </a:ext>
            </a:extLst>
          </p:cNvPr>
          <p:cNvSpPr txBox="1"/>
          <p:nvPr/>
        </p:nvSpPr>
        <p:spPr>
          <a:xfrm>
            <a:off x="9815634" y="6164624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Model Evaluation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F623AE9-A62E-0F0C-6D6F-95A3A423226C}"/>
              </a:ext>
            </a:extLst>
          </p:cNvPr>
          <p:cNvSpPr txBox="1"/>
          <p:nvPr/>
        </p:nvSpPr>
        <p:spPr>
          <a:xfrm>
            <a:off x="11756593" y="7975777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err="1" smtClean="0">
                <a:solidFill>
                  <a:schemeClr val="bg1"/>
                </a:solidFill>
              </a:rPr>
              <a:t>Realtime</a:t>
            </a:r>
            <a:r>
              <a:rPr lang="en-US" sz="3600" dirty="0" smtClean="0">
                <a:solidFill>
                  <a:schemeClr val="bg1"/>
                </a:solidFill>
              </a:rPr>
              <a:t> Implementation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592858" y="6480309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51072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714216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01E651-6882-28CA-7CEC-93E7E2FBBED4}"/>
              </a:ext>
            </a:extLst>
          </p:cNvPr>
          <p:cNvSpPr txBox="1"/>
          <p:nvPr/>
        </p:nvSpPr>
        <p:spPr>
          <a:xfrm>
            <a:off x="-1" y="4675859"/>
            <a:ext cx="4115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Unique Classes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956999F-BD3C-8A72-89DF-98B74E37CBDC}"/>
              </a:ext>
            </a:extLst>
          </p:cNvPr>
          <p:cNvSpPr txBox="1"/>
          <p:nvPr/>
        </p:nvSpPr>
        <p:spPr>
          <a:xfrm>
            <a:off x="8816218" y="2813811"/>
            <a:ext cx="4038600" cy="18620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1500" dirty="0" smtClean="0">
                <a:solidFill>
                  <a:srgbClr val="A100FF"/>
                </a:solidFill>
              </a:rPr>
              <a:t>10000</a:t>
            </a:r>
            <a:endParaRPr 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C01E651-6882-28CA-7CEC-93E7E2FBBED4}"/>
              </a:ext>
            </a:extLst>
          </p:cNvPr>
          <p:cNvSpPr txBox="1"/>
          <p:nvPr/>
        </p:nvSpPr>
        <p:spPr>
          <a:xfrm>
            <a:off x="4535539" y="4675859"/>
            <a:ext cx="4115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Total Images </a:t>
            </a:r>
            <a:endParaRPr 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956999F-BD3C-8A72-89DF-98B74E37CBDC}"/>
              </a:ext>
            </a:extLst>
          </p:cNvPr>
          <p:cNvSpPr txBox="1"/>
          <p:nvPr/>
        </p:nvSpPr>
        <p:spPr>
          <a:xfrm>
            <a:off x="4259601" y="2813811"/>
            <a:ext cx="4381708" cy="18620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1500" dirty="0" smtClean="0">
                <a:solidFill>
                  <a:srgbClr val="A100FF"/>
                </a:solidFill>
              </a:rPr>
              <a:t>15000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956999F-BD3C-8A72-89DF-98B74E37CBDC}"/>
              </a:ext>
            </a:extLst>
          </p:cNvPr>
          <p:cNvSpPr txBox="1"/>
          <p:nvPr/>
        </p:nvSpPr>
        <p:spPr>
          <a:xfrm>
            <a:off x="954610" y="2813811"/>
            <a:ext cx="2438400" cy="18620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1500" dirty="0" smtClean="0">
                <a:solidFill>
                  <a:srgbClr val="A100FF"/>
                </a:solidFill>
              </a:rPr>
              <a:t>10</a:t>
            </a:r>
            <a:endParaRPr lang="en-US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C01E651-6882-28CA-7CEC-93E7E2FBBED4}"/>
              </a:ext>
            </a:extLst>
          </p:cNvPr>
          <p:cNvSpPr txBox="1"/>
          <p:nvPr/>
        </p:nvSpPr>
        <p:spPr>
          <a:xfrm>
            <a:off x="8972130" y="4675859"/>
            <a:ext cx="4115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Training Images</a:t>
            </a:r>
            <a:endParaRPr lang="en-US" sz="4000" dirty="0"/>
          </a:p>
        </p:txBody>
      </p:sp>
      <p:pic>
        <p:nvPicPr>
          <p:cNvPr id="2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372600" y="6480309"/>
            <a:ext cx="2972219" cy="8817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956999F-BD3C-8A72-89DF-98B74E37CBDC}"/>
              </a:ext>
            </a:extLst>
          </p:cNvPr>
          <p:cNvSpPr txBox="1"/>
          <p:nvPr/>
        </p:nvSpPr>
        <p:spPr>
          <a:xfrm>
            <a:off x="13209640" y="2838659"/>
            <a:ext cx="4038600" cy="186204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1500" dirty="0">
                <a:solidFill>
                  <a:srgbClr val="A100FF"/>
                </a:solidFill>
              </a:rPr>
              <a:t>5</a:t>
            </a:r>
            <a:r>
              <a:rPr lang="en-US" sz="11500" dirty="0" smtClean="0">
                <a:solidFill>
                  <a:srgbClr val="A100FF"/>
                </a:solidFill>
              </a:rPr>
              <a:t>000</a:t>
            </a:r>
            <a:endParaRPr lang="en-US" sz="4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C01E651-6882-28CA-7CEC-93E7E2FBBED4}"/>
              </a:ext>
            </a:extLst>
          </p:cNvPr>
          <p:cNvSpPr txBox="1"/>
          <p:nvPr/>
        </p:nvSpPr>
        <p:spPr>
          <a:xfrm>
            <a:off x="13142470" y="4667495"/>
            <a:ext cx="4115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Testing Images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39" y="1485900"/>
            <a:ext cx="15316200" cy="8281481"/>
          </a:xfrm>
          <a:prstGeom prst="rect">
            <a:avLst/>
          </a:prstGeom>
        </p:spPr>
      </p:pic>
      <p:sp>
        <p:nvSpPr>
          <p:cNvPr id="42" name="TextBox 1"/>
          <p:cNvSpPr txBox="1"/>
          <p:nvPr/>
        </p:nvSpPr>
        <p:spPr>
          <a:xfrm>
            <a:off x="0" y="-19879"/>
            <a:ext cx="11277600" cy="1107996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6600" b="1" dirty="0" smtClean="0">
                <a:solidFill>
                  <a:schemeClr val="bg1"/>
                </a:solidFill>
                <a:latin typeface="Bahnschrift SemiBold" pitchFamily="34" charset="0"/>
              </a:rPr>
              <a:t>  Libraries Used :-</a:t>
            </a:r>
            <a:endParaRPr lang="en-IN" sz="6600" b="1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008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7" name="TextBox 1"/>
          <p:cNvSpPr txBox="1"/>
          <p:nvPr/>
        </p:nvSpPr>
        <p:spPr>
          <a:xfrm>
            <a:off x="2590800" y="1333500"/>
            <a:ext cx="5638800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4800" dirty="0" smtClean="0">
                <a:solidFill>
                  <a:schemeClr val="bg1"/>
                </a:solidFill>
              </a:rPr>
              <a:t>Importing Images: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52700"/>
            <a:ext cx="15163800" cy="7543800"/>
          </a:xfrm>
          <a:prstGeom prst="rect">
            <a:avLst/>
          </a:prstGeom>
        </p:spPr>
      </p:pic>
      <p:sp>
        <p:nvSpPr>
          <p:cNvPr id="38" name="TextBox 1"/>
          <p:cNvSpPr txBox="1"/>
          <p:nvPr/>
        </p:nvSpPr>
        <p:spPr>
          <a:xfrm>
            <a:off x="0" y="-38100"/>
            <a:ext cx="11277600" cy="1107996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6600" b="1" dirty="0" smtClean="0">
                <a:solidFill>
                  <a:schemeClr val="bg1"/>
                </a:solidFill>
                <a:latin typeface="Bahnschrift SemiBold" pitchFamily="34" charset="0"/>
              </a:rPr>
              <a:t>  Data Collection :-</a:t>
            </a:r>
            <a:endParaRPr lang="en-IN" sz="6600" b="1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81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2396421" y="-495300"/>
            <a:ext cx="15331805" cy="227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sz="320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32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There are a total </a:t>
            </a:r>
            <a:r>
              <a:rPr lang="en-US" sz="3200" b="0" i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of </a:t>
            </a:r>
            <a:r>
              <a:rPr lang="en-US" sz="3200" b="0" i="0" smtClean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10 </a:t>
            </a:r>
            <a:r>
              <a:rPr lang="en-US" sz="3200" dirty="0" smtClean="0">
                <a:solidFill>
                  <a:srgbClr val="A100FF"/>
                </a:solidFill>
                <a:latin typeface="Poppins" panose="02000000000000000000" pitchFamily="2" charset="0"/>
              </a:rPr>
              <a:t>distinct classes ,  Randomly select the one image from each class .</a:t>
            </a:r>
            <a:endParaRPr lang="en-US" sz="3200" dirty="0">
              <a:solidFill>
                <a:srgbClr val="A100FF"/>
              </a:solidFill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82" y="1593574"/>
            <a:ext cx="15875014" cy="73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17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682</Words>
  <Application>Microsoft Office PowerPoint</Application>
  <PresentationFormat>Custom</PresentationFormat>
  <Paragraphs>111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Graphik Regular</vt:lpstr>
      <vt:lpstr>Bahnschrift SemiBold</vt:lpstr>
      <vt:lpstr>Clear Sans Regular Bold</vt:lpstr>
      <vt:lpstr>Wingdings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Niraj Borse</cp:lastModifiedBy>
  <cp:revision>61</cp:revision>
  <dcterms:created xsi:type="dcterms:W3CDTF">2006-08-16T00:00:00Z</dcterms:created>
  <dcterms:modified xsi:type="dcterms:W3CDTF">2024-06-16T06:36:02Z</dcterms:modified>
  <dc:identifier>DAEhDyfaYKE</dc:identifier>
</cp:coreProperties>
</file>